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1" r:id="rId3"/>
    <p:sldId id="398" r:id="rId4"/>
    <p:sldId id="392" r:id="rId5"/>
    <p:sldId id="456" r:id="rId6"/>
    <p:sldId id="463" r:id="rId7"/>
    <p:sldId id="457" r:id="rId8"/>
    <p:sldId id="464" r:id="rId9"/>
    <p:sldId id="458" r:id="rId10"/>
    <p:sldId id="459" r:id="rId11"/>
    <p:sldId id="466" r:id="rId12"/>
    <p:sldId id="460" r:id="rId13"/>
    <p:sldId id="461" r:id="rId14"/>
    <p:sldId id="462" r:id="rId15"/>
    <p:sldId id="408" r:id="rId16"/>
    <p:sldId id="467" r:id="rId17"/>
    <p:sldId id="468" r:id="rId18"/>
    <p:sldId id="373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422" autoAdjust="0"/>
  </p:normalViewPr>
  <p:slideViewPr>
    <p:cSldViewPr>
      <p:cViewPr varScale="1">
        <p:scale>
          <a:sx n="81" d="100"/>
          <a:sy n="81" d="100"/>
        </p:scale>
        <p:origin x="163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3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C318D-4A32-45C6-98E9-654635B99F1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35520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F47C-1528-49FA-813D-0BBE61EF1DD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92053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859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0178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3703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6060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5057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9726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4048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925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972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972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972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556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073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748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523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1F47C-1528-49FA-813D-0BBE61EF1DD6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681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IO-15-15366-PPT-cr-040615-r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" y="9144"/>
            <a:ext cx="9002268" cy="6839712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860032" y="3212976"/>
            <a:ext cx="3384550" cy="216024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IO-15-15366-PPT-cr-010615-r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" y="9144"/>
            <a:ext cx="9002268" cy="68397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"/>
            <a:ext cx="7488832" cy="1124744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buClr>
                <a:srgbClr val="DE007B"/>
              </a:buClr>
              <a:defRPr sz="2400">
                <a:latin typeface="+mn-lt"/>
                <a:ea typeface="Verdana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latin typeface="+mn-lt"/>
                <a:ea typeface="Verdana" pitchFamily="34" charset="0"/>
                <a:cs typeface="Arial" pitchFamily="34" charset="0"/>
              </a:defRPr>
            </a:lvl2pPr>
            <a:lvl3pPr>
              <a:spcAft>
                <a:spcPts val="600"/>
              </a:spcAft>
              <a:buClr>
                <a:srgbClr val="DE007B"/>
              </a:buClr>
              <a:defRPr sz="1800">
                <a:latin typeface="+mn-lt"/>
                <a:ea typeface="Verdana" pitchFamily="34" charset="0"/>
                <a:cs typeface="Arial" pitchFamily="34" charset="0"/>
              </a:defRPr>
            </a:lvl3pPr>
            <a:lvl4pPr>
              <a:spcAft>
                <a:spcPts val="600"/>
              </a:spcAft>
              <a:defRPr sz="1600">
                <a:latin typeface="+mn-lt"/>
                <a:ea typeface="Verdana" pitchFamily="34" charset="0"/>
                <a:cs typeface="Arial" pitchFamily="34" charset="0"/>
              </a:defRPr>
            </a:lvl4pPr>
            <a:lvl5pPr>
              <a:spcAft>
                <a:spcPts val="600"/>
              </a:spcAft>
              <a:defRPr sz="1600">
                <a:latin typeface="+mn-lt"/>
                <a:ea typeface="Verdana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915816" y="6356353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1B77-29C5-4FAC-A8D4-581DD1ED0688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4788024" y="6381331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www.imio.be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1B77-29C5-4FAC-A8D4-581DD1ED068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16016" y="3212976"/>
            <a:ext cx="41044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Formation </a:t>
            </a:r>
            <a:r>
              <a:rPr lang="fr-BE" sz="2400" dirty="0" err="1">
                <a:solidFill>
                  <a:srgbClr val="DE007B"/>
                </a:solidFill>
              </a:rPr>
              <a:t>iA•</a:t>
            </a:r>
            <a:r>
              <a:rPr lang="fr-BE" sz="2400" dirty="0" err="1"/>
              <a:t>AES</a:t>
            </a:r>
            <a:endParaRPr lang="fr-BE" sz="2400" dirty="0"/>
          </a:p>
          <a:p>
            <a:endParaRPr lang="fr-BE" dirty="0"/>
          </a:p>
          <a:p>
            <a:r>
              <a:rPr lang="fr-BE" sz="1600" b="1" i="1" dirty="0"/>
              <a:t>Smartphones</a:t>
            </a:r>
          </a:p>
          <a:p>
            <a:endParaRPr lang="fr-BE" sz="1600" i="1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BE" dirty="0"/>
              <a:t>Module 2 : Utiliser l’application mobile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340768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85750" lvl="0" indent="-285750">
              <a:buFont typeface="Arial"/>
              <a:buChar char="•"/>
            </a:pP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10</a:t>
            </a:fld>
            <a:endParaRPr lang="fr-BE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A03DE9A-B49B-3942-B379-06DC1FE43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8" y="1462472"/>
            <a:ext cx="2114367" cy="458112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15D4BB1-C113-B61F-24EC-26A0F1CCDDAD}"/>
              </a:ext>
            </a:extLst>
          </p:cNvPr>
          <p:cNvSpPr txBox="1"/>
          <p:nvPr/>
        </p:nvSpPr>
        <p:spPr>
          <a:xfrm>
            <a:off x="4067944" y="1700808"/>
            <a:ext cx="3816424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/>
              <a:t>Contrôlez que : </a:t>
            </a:r>
          </a:p>
          <a:p>
            <a:pPr marL="342900" indent="-342900">
              <a:buAutoNum type="arabicPeriod"/>
            </a:pPr>
            <a:r>
              <a:rPr lang="fr-BE" sz="1600" dirty="0"/>
              <a:t>Des enfants ont bien été synchronisés -&gt; le nombre doit correspondre au nombre d’enfants liés au lieu d’accueil dans </a:t>
            </a:r>
            <a:r>
              <a:rPr lang="fr-BE" sz="1600" dirty="0" err="1"/>
              <a:t>iA.AES</a:t>
            </a:r>
            <a:r>
              <a:rPr lang="fr-BE" sz="1600" dirty="0"/>
              <a:t>.</a:t>
            </a:r>
          </a:p>
          <a:p>
            <a:pPr marL="342900" indent="-342900">
              <a:buAutoNum type="arabicPeriod"/>
            </a:pPr>
            <a:r>
              <a:rPr lang="fr-BE" sz="1600" dirty="0"/>
              <a:t>Le message « La transmission des données est terminée » « Les données sont à jour » doit s’afficher.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E054C-E2B5-F3F1-1B39-3860B940D801}"/>
              </a:ext>
            </a:extLst>
          </p:cNvPr>
          <p:cNvSpPr/>
          <p:nvPr/>
        </p:nvSpPr>
        <p:spPr>
          <a:xfrm>
            <a:off x="1104928" y="3429000"/>
            <a:ext cx="1522856" cy="216024"/>
          </a:xfrm>
          <a:prstGeom prst="rect">
            <a:avLst/>
          </a:prstGeom>
          <a:noFill/>
          <a:ln>
            <a:solidFill>
              <a:srgbClr val="DE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313186-3077-4F96-9EE6-B5150E29FAD9}"/>
              </a:ext>
            </a:extLst>
          </p:cNvPr>
          <p:cNvSpPr/>
          <p:nvPr/>
        </p:nvSpPr>
        <p:spPr>
          <a:xfrm>
            <a:off x="1112853" y="3797424"/>
            <a:ext cx="1522856" cy="216024"/>
          </a:xfrm>
          <a:prstGeom prst="rect">
            <a:avLst/>
          </a:prstGeom>
          <a:noFill/>
          <a:ln>
            <a:solidFill>
              <a:srgbClr val="DE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057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EA73F-422D-B20D-FE5F-112DB900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Module 2 : Utiliser l’application mobile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2F405C-ACBB-E524-6B6A-4294902DF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89E262-5DB9-D8AE-A972-79A7DCE4B032}"/>
              </a:ext>
            </a:extLst>
          </p:cNvPr>
          <p:cNvSpPr txBox="1"/>
          <p:nvPr/>
        </p:nvSpPr>
        <p:spPr>
          <a:xfrm>
            <a:off x="3923928" y="1772816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/>
              <a:t>Messages d’erreur possibles : </a:t>
            </a:r>
          </a:p>
          <a:p>
            <a:endParaRPr lang="fr-BE" dirty="0"/>
          </a:p>
          <a:p>
            <a:endParaRPr lang="fr-BE" dirty="0"/>
          </a:p>
          <a:p>
            <a:r>
              <a:rPr lang="en-US" i="1" dirty="0">
                <a:solidFill>
                  <a:srgbClr val="DE007B"/>
                </a:solidFill>
              </a:rPr>
              <a:t>failed to connect at </a:t>
            </a:r>
            <a:r>
              <a:rPr lang="en-US" i="1" dirty="0" err="1">
                <a:solidFill>
                  <a:srgbClr val="DE007B"/>
                </a:solidFill>
              </a:rPr>
              <a:t>host:api.imio.be</a:t>
            </a:r>
            <a:endParaRPr lang="en-US" i="1" dirty="0">
              <a:solidFill>
                <a:srgbClr val="DE007B"/>
              </a:solidFill>
            </a:endParaRPr>
          </a:p>
          <a:p>
            <a:r>
              <a:rPr lang="en-US" dirty="0"/>
              <a:t>-&gt; </a:t>
            </a:r>
            <a:r>
              <a:rPr lang="en-US" dirty="0" err="1"/>
              <a:t>Vérifiez</a:t>
            </a:r>
            <a:r>
              <a:rPr lang="en-US" dirty="0"/>
              <a:t> que la 4G </a:t>
            </a:r>
            <a:r>
              <a:rPr lang="en-US" dirty="0" err="1"/>
              <a:t>ou</a:t>
            </a:r>
            <a:r>
              <a:rPr lang="en-US" dirty="0"/>
              <a:t> le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activé</a:t>
            </a:r>
            <a:r>
              <a:rPr lang="en-US" dirty="0"/>
              <a:t> (</a:t>
            </a:r>
            <a:r>
              <a:rPr lang="en-US" dirty="0" err="1"/>
              <a:t>icônes</a:t>
            </a:r>
            <a:r>
              <a:rPr lang="en-US" dirty="0"/>
              <a:t> tout au-dessus à droite de </a:t>
            </a:r>
            <a:r>
              <a:rPr lang="en-US" dirty="0" err="1"/>
              <a:t>l’écran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i="1" dirty="0">
                <a:solidFill>
                  <a:srgbClr val="DE007B"/>
                </a:solidFill>
              </a:rPr>
              <a:t>Internal server error </a:t>
            </a:r>
          </a:p>
          <a:p>
            <a:r>
              <a:rPr lang="en-US" dirty="0"/>
              <a:t>-&gt; </a:t>
            </a:r>
            <a:r>
              <a:rPr lang="en-US" dirty="0" err="1"/>
              <a:t>faites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capture </a:t>
            </a:r>
            <a:r>
              <a:rPr lang="en-US" dirty="0" err="1"/>
              <a:t>d’écran</a:t>
            </a:r>
            <a:r>
              <a:rPr lang="en-US" dirty="0"/>
              <a:t> et </a:t>
            </a:r>
            <a:r>
              <a:rPr lang="en-US" dirty="0" err="1"/>
              <a:t>envoyez</a:t>
            </a:r>
            <a:r>
              <a:rPr lang="en-US" dirty="0"/>
              <a:t>-la via support.imio.be</a:t>
            </a:r>
          </a:p>
          <a:p>
            <a:endParaRPr lang="en-US" dirty="0"/>
          </a:p>
          <a:p>
            <a:r>
              <a:rPr lang="en-US" i="1" dirty="0">
                <a:solidFill>
                  <a:srgbClr val="DE007B"/>
                </a:solidFill>
              </a:rPr>
              <a:t>Time out </a:t>
            </a:r>
          </a:p>
          <a:p>
            <a:r>
              <a:rPr lang="en-US" dirty="0"/>
              <a:t>-&gt; les presences </a:t>
            </a:r>
            <a:r>
              <a:rPr lang="en-US" dirty="0" err="1"/>
              <a:t>ont</a:t>
            </a:r>
            <a:r>
              <a:rPr lang="en-US" dirty="0"/>
              <a:t> bien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envoyées</a:t>
            </a:r>
            <a:r>
              <a:rPr lang="en-US" dirty="0"/>
              <a:t>, il </a:t>
            </a:r>
            <a:r>
              <a:rPr lang="en-US" dirty="0" err="1"/>
              <a:t>s’agit</a:t>
            </a:r>
            <a:r>
              <a:rPr lang="en-US" dirty="0"/>
              <a:t> d’un message </a:t>
            </a:r>
            <a:r>
              <a:rPr lang="en-US" dirty="0" err="1"/>
              <a:t>lié</a:t>
            </a:r>
            <a:r>
              <a:rPr lang="en-US" dirty="0"/>
              <a:t> aux “logs”. Il </a:t>
            </a:r>
            <a:r>
              <a:rPr lang="en-US" dirty="0" err="1"/>
              <a:t>n’y</a:t>
            </a:r>
            <a:r>
              <a:rPr lang="en-US" dirty="0"/>
              <a:t> a </a:t>
            </a:r>
            <a:r>
              <a:rPr lang="en-US" dirty="0" err="1"/>
              <a:t>rien</a:t>
            </a:r>
            <a:r>
              <a:rPr lang="en-US" dirty="0"/>
              <a:t> à faire de particulier.</a:t>
            </a:r>
          </a:p>
          <a:p>
            <a:r>
              <a:rPr lang="en-US" dirty="0"/>
              <a:t> </a:t>
            </a:r>
            <a:endParaRPr lang="fr-BE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F4EF928-AF79-B77D-9F5E-45085C3AA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8" y="1462472"/>
            <a:ext cx="2114367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5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BE" dirty="0"/>
              <a:t>Module 2 : Utiliser l’application mobile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340768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85750" lvl="0" indent="-285750">
              <a:buFont typeface="Arial"/>
              <a:buChar char="•"/>
            </a:pP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87B2C5-BF79-6BA2-8198-D81A4B34C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05582"/>
            <a:ext cx="2302696" cy="498917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4B30771-D412-0A48-E0BF-016310DF4774}"/>
              </a:ext>
            </a:extLst>
          </p:cNvPr>
          <p:cNvSpPr txBox="1"/>
          <p:nvPr/>
        </p:nvSpPr>
        <p:spPr>
          <a:xfrm>
            <a:off x="4211960" y="1484784"/>
            <a:ext cx="410445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Procédez aux scans des QR Code des enfants en Entrée ou en Sortie. </a:t>
            </a:r>
          </a:p>
          <a:p>
            <a:r>
              <a:rPr lang="fr-BE" dirty="0"/>
              <a:t>Lorsqu’un scan est effectué, l’enfant apparaitra sur l’écran d’accueil avec l’heure du scan.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5ABF44-8668-4D7A-2FE4-D602F733D34E}"/>
              </a:ext>
            </a:extLst>
          </p:cNvPr>
          <p:cNvSpPr txBox="1"/>
          <p:nvPr/>
        </p:nvSpPr>
        <p:spPr>
          <a:xfrm>
            <a:off x="4212740" y="3341310"/>
            <a:ext cx="41036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La porte verte signifie un scan en entrée. La porte rouge signifie un scan en sortie.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30AC13-446C-126A-F3BC-E0BC28E496C1}"/>
              </a:ext>
            </a:extLst>
          </p:cNvPr>
          <p:cNvSpPr txBox="1"/>
          <p:nvPr/>
        </p:nvSpPr>
        <p:spPr>
          <a:xfrm>
            <a:off x="4212740" y="4438569"/>
            <a:ext cx="41036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L’icône du petit ours signifie qu’il s’agit d’un enfant.</a:t>
            </a:r>
          </a:p>
          <a:p>
            <a:r>
              <a:rPr lang="fr-BE" dirty="0"/>
              <a:t>L’icône d’une personne signifie qu’il s’agit d’une accueillante.</a:t>
            </a:r>
          </a:p>
        </p:txBody>
      </p:sp>
    </p:spTree>
    <p:extLst>
      <p:ext uri="{BB962C8B-B14F-4D97-AF65-F5344CB8AC3E}">
        <p14:creationId xmlns:p14="http://schemas.microsoft.com/office/powerpoint/2010/main" val="210857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BE" dirty="0"/>
              <a:t>Module 2 : Utiliser l’application mobile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340768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85750" lvl="0" indent="-285750">
              <a:buFont typeface="Arial"/>
              <a:buChar char="•"/>
            </a:pP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13</a:t>
            </a:fld>
            <a:endParaRPr lang="fr-BE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7B5A0509-C35B-E044-1D2C-1F9635D50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74" y="1440160"/>
            <a:ext cx="2180836" cy="472514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C4391F5-02D9-FE8B-4E06-DD637D5FEC6B}"/>
              </a:ext>
            </a:extLst>
          </p:cNvPr>
          <p:cNvSpPr txBox="1"/>
          <p:nvPr/>
        </p:nvSpPr>
        <p:spPr>
          <a:xfrm>
            <a:off x="4139952" y="1628800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Un QR Code ne fonctionne pas ? </a:t>
            </a:r>
          </a:p>
          <a:p>
            <a:r>
              <a:rPr lang="fr-BE" dirty="0"/>
              <a:t>Utilisez l’encodage manuel. </a:t>
            </a:r>
          </a:p>
          <a:p>
            <a:endParaRPr lang="fr-BE" dirty="0"/>
          </a:p>
          <a:p>
            <a:r>
              <a:rPr lang="fr-BE" dirty="0"/>
              <a:t>Cliquez sur les trois petits points en haut à droite, puis sur « Encodage manuel ». </a:t>
            </a:r>
          </a:p>
          <a:p>
            <a:endParaRPr lang="fr-BE" dirty="0"/>
          </a:p>
          <a:p>
            <a:r>
              <a:rPr lang="fr-BE" dirty="0"/>
              <a:t>Sélectionnez « Entrée » ou « Sortie ». </a:t>
            </a:r>
          </a:p>
          <a:p>
            <a:endParaRPr lang="fr-BE" dirty="0"/>
          </a:p>
          <a:p>
            <a:r>
              <a:rPr lang="fr-BE" dirty="0"/>
              <a:t>Tapez les trois premières lettres du prénom de l’enfant. Attention : utilisez les accents ! </a:t>
            </a:r>
          </a:p>
          <a:p>
            <a:endParaRPr lang="fr-BE" dirty="0"/>
          </a:p>
          <a:p>
            <a:r>
              <a:rPr lang="fr-BE" dirty="0"/>
              <a:t>Sélectionnez le parent associé (il peut y en avoir deux proposés). </a:t>
            </a:r>
          </a:p>
          <a:p>
            <a:endParaRPr lang="fr-BE" dirty="0"/>
          </a:p>
          <a:p>
            <a:r>
              <a:rPr lang="fr-BE" dirty="0"/>
              <a:t>Cliquez sur l’icône « disquette ».</a:t>
            </a:r>
          </a:p>
        </p:txBody>
      </p:sp>
    </p:spTree>
    <p:extLst>
      <p:ext uri="{BB962C8B-B14F-4D97-AF65-F5344CB8AC3E}">
        <p14:creationId xmlns:p14="http://schemas.microsoft.com/office/powerpoint/2010/main" val="2512632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BE" dirty="0"/>
              <a:t>Module 1 : Installer/mettre à jour l’app mobile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340768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85750" lvl="0" indent="-285750">
              <a:buFont typeface="Arial"/>
              <a:buChar char="•"/>
            </a:pP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14</a:t>
            </a:fld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852B64-E7B2-830E-F5CE-F8449CEF5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2302696" cy="498917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A53E31B-687E-BA18-D951-48EFF8F74847}"/>
              </a:ext>
            </a:extLst>
          </p:cNvPr>
          <p:cNvSpPr txBox="1"/>
          <p:nvPr/>
        </p:nvSpPr>
        <p:spPr>
          <a:xfrm>
            <a:off x="4211960" y="2924944"/>
            <a:ext cx="41764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Quand tous les enfants ont été scannés, effectuez une synchronisation afin d’envoyer les présences.</a:t>
            </a:r>
          </a:p>
        </p:txBody>
      </p:sp>
    </p:spTree>
    <p:extLst>
      <p:ext uri="{BB962C8B-B14F-4D97-AF65-F5344CB8AC3E}">
        <p14:creationId xmlns:p14="http://schemas.microsoft.com/office/powerpoint/2010/main" val="416428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BE" dirty="0"/>
              <a:t>Module 2 : Vérifier les transmissions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340768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85750" lvl="0" indent="-285750">
              <a:buFont typeface="Arial"/>
              <a:buChar char="•"/>
            </a:pP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395536" y="14847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dirty="0"/>
          </a:p>
          <a:p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15</a:t>
            </a:fld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E828FF-E249-0B3B-18DC-FF75BD395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07" y="1652853"/>
            <a:ext cx="6934801" cy="158509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93CBCE4-53F0-E3A5-D299-82D031E3DCFD}"/>
              </a:ext>
            </a:extLst>
          </p:cNvPr>
          <p:cNvSpPr txBox="1"/>
          <p:nvPr/>
        </p:nvSpPr>
        <p:spPr>
          <a:xfrm>
            <a:off x="1763688" y="3645024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Lorsqu’il est scanné, on obtient dans l’application mobile un </a:t>
            </a:r>
            <a:r>
              <a:rPr lang="fr-BE" dirty="0">
                <a:solidFill>
                  <a:srgbClr val="DE007B"/>
                </a:solidFill>
              </a:rPr>
              <a:t>« pointage ». </a:t>
            </a:r>
          </a:p>
          <a:p>
            <a:r>
              <a:rPr lang="fr-BE" dirty="0"/>
              <a:t>Ce pointage est envoyé sous forme de </a:t>
            </a:r>
            <a:r>
              <a:rPr lang="fr-BE" dirty="0">
                <a:solidFill>
                  <a:srgbClr val="DE007B"/>
                </a:solidFill>
              </a:rPr>
              <a:t>« transmission » </a:t>
            </a:r>
            <a:r>
              <a:rPr lang="fr-BE" dirty="0"/>
              <a:t>au programme </a:t>
            </a:r>
            <a:r>
              <a:rPr lang="fr-BE" dirty="0" err="1"/>
              <a:t>iA.AES</a:t>
            </a:r>
            <a:r>
              <a:rPr lang="fr-BE" dirty="0"/>
              <a:t>. </a:t>
            </a:r>
          </a:p>
          <a:p>
            <a:r>
              <a:rPr lang="fr-BE" dirty="0"/>
              <a:t>Cette transmission est transformée la nuit suivante en </a:t>
            </a:r>
            <a:r>
              <a:rPr lang="fr-BE" dirty="0">
                <a:solidFill>
                  <a:srgbClr val="DE007B"/>
                </a:solidFill>
              </a:rPr>
              <a:t>« présence ». </a:t>
            </a:r>
          </a:p>
          <a:p>
            <a:r>
              <a:rPr lang="fr-BE" dirty="0"/>
              <a:t>Cette présence s’ajoutera aux autres qui composeront la </a:t>
            </a:r>
            <a:r>
              <a:rPr lang="fr-BE" dirty="0">
                <a:solidFill>
                  <a:srgbClr val="DE007B"/>
                </a:solidFill>
              </a:rPr>
              <a:t>« journée » </a:t>
            </a:r>
            <a:r>
              <a:rPr lang="fr-BE" dirty="0"/>
              <a:t>de l’enfant, qui sera facturée.</a:t>
            </a:r>
          </a:p>
        </p:txBody>
      </p:sp>
    </p:spTree>
    <p:extLst>
      <p:ext uri="{BB962C8B-B14F-4D97-AF65-F5344CB8AC3E}">
        <p14:creationId xmlns:p14="http://schemas.microsoft.com/office/powerpoint/2010/main" val="41953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BE" dirty="0"/>
              <a:t>Module 2 : Vérifier les transmissions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340768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85750" lvl="0" indent="-285750">
              <a:buFont typeface="Arial"/>
              <a:buChar char="•"/>
            </a:pP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395536" y="14847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dirty="0"/>
          </a:p>
          <a:p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3CBCE4-53F0-E3A5-D299-82D031E3DCFD}"/>
              </a:ext>
            </a:extLst>
          </p:cNvPr>
          <p:cNvSpPr txBox="1"/>
          <p:nvPr/>
        </p:nvSpPr>
        <p:spPr>
          <a:xfrm>
            <a:off x="827584" y="132636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Si vous souhaitez vérifier que les smartphones ont bien envoyé les pointages, rendez-vous dans l’onglet « Smartphones », puis « Transmissions ».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7AD1DE-9B8B-83AC-3C64-22008B288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67" y="2117747"/>
            <a:ext cx="4718266" cy="2322839"/>
          </a:xfrm>
          <a:prstGeom prst="rect">
            <a:avLst/>
          </a:prstGeom>
        </p:spPr>
      </p:pic>
      <p:pic>
        <p:nvPicPr>
          <p:cNvPr id="11" name="Image 10" descr="Une image contenant table&#10;&#10;Description générée automatiquement">
            <a:extLst>
              <a:ext uri="{FF2B5EF4-FFF2-40B4-BE49-F238E27FC236}">
                <a16:creationId xmlns:a16="http://schemas.microsoft.com/office/drawing/2014/main" id="{D12F6436-025A-C91B-BAF4-340164341C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66" y="4622627"/>
            <a:ext cx="4718267" cy="173372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B8128D9-1B38-BD89-1B0E-B431A02815E0}"/>
              </a:ext>
            </a:extLst>
          </p:cNvPr>
          <p:cNvSpPr txBox="1"/>
          <p:nvPr/>
        </p:nvSpPr>
        <p:spPr>
          <a:xfrm>
            <a:off x="7380311" y="5007194"/>
            <a:ext cx="15841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/>
              <a:t>La date et l’heure indiquée ici est déjà une bonne indication !</a:t>
            </a:r>
          </a:p>
        </p:txBody>
      </p:sp>
    </p:spTree>
    <p:extLst>
      <p:ext uri="{BB962C8B-B14F-4D97-AF65-F5344CB8AC3E}">
        <p14:creationId xmlns:p14="http://schemas.microsoft.com/office/powerpoint/2010/main" val="246268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BE" dirty="0"/>
              <a:t>Module 2 : Vérifier les transmissions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340768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85750" lvl="0" indent="-285750">
              <a:buFont typeface="Arial"/>
              <a:buChar char="•"/>
            </a:pP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395536" y="14847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dirty="0"/>
          </a:p>
          <a:p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3CBCE4-53F0-E3A5-D299-82D031E3DCFD}"/>
              </a:ext>
            </a:extLst>
          </p:cNvPr>
          <p:cNvSpPr txBox="1"/>
          <p:nvPr/>
        </p:nvSpPr>
        <p:spPr>
          <a:xfrm>
            <a:off x="827584" y="132636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Supprimez le filtre « Non validé ».</a:t>
            </a:r>
          </a:p>
          <a:p>
            <a:r>
              <a:rPr lang="fr-BE" dirty="0"/>
              <a:t>Réorganisez ensuite les données en cliquant sur la petite flèche à droite de « Date ». Vous obtiendrez la liste des transmissions les plus récentes !</a:t>
            </a:r>
          </a:p>
          <a:p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123A54-4C88-93CA-AFD7-390551891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09" y="2505929"/>
            <a:ext cx="6084168" cy="14763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2D001F9-D20B-33C6-4DB1-A16BBDD40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88" y="4352071"/>
            <a:ext cx="6084168" cy="15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9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Merci pour votre attention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0072" y="3079298"/>
            <a:ext cx="2808312" cy="233712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fr-BE" sz="1600" dirty="0"/>
              <a:t>www.imio.be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fr-BE" sz="1600" dirty="0"/>
              <a:t>Avenue Léon Morel 1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fr-BE" sz="1600" dirty="0"/>
              <a:t>5032 </a:t>
            </a:r>
            <a:r>
              <a:rPr lang="fr-BE" sz="1600" dirty="0" err="1"/>
              <a:t>Isnes</a:t>
            </a:r>
            <a:endParaRPr lang="fr-BE" sz="1600" dirty="0"/>
          </a:p>
          <a:p>
            <a:pPr marL="0" indent="0" algn="ctr">
              <a:spcAft>
                <a:spcPts val="0"/>
              </a:spcAft>
              <a:buNone/>
            </a:pPr>
            <a:r>
              <a:rPr lang="fr-BE" sz="1600" dirty="0"/>
              <a:t>T. +32 (0)81 586 117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fr-BE" sz="1600" dirty="0"/>
              <a:t>F. +32 (0)81 586 129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fr-BE" sz="1600" dirty="0"/>
              <a:t>contact@imio.be</a:t>
            </a:r>
          </a:p>
        </p:txBody>
      </p:sp>
      <p:pic>
        <p:nvPicPr>
          <p:cNvPr id="21506" name="Picture 2" descr="M:\Pole COMMU\En cours\IMIO\IMIO-15-15366-Concept\04 PDF client\PPT\IMIO-15-15366-PPT-cr-010615-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0" y="1424507"/>
            <a:ext cx="3312368" cy="1597183"/>
          </a:xfrm>
          <a:prstGeom prst="rect">
            <a:avLst/>
          </a:prstGeom>
          <a:noFill/>
        </p:spPr>
      </p:pic>
      <p:grpSp>
        <p:nvGrpSpPr>
          <p:cNvPr id="10" name="Groupe 9"/>
          <p:cNvGrpSpPr/>
          <p:nvPr/>
        </p:nvGrpSpPr>
        <p:grpSpPr>
          <a:xfrm>
            <a:off x="395536" y="1484784"/>
            <a:ext cx="3816424" cy="5373216"/>
            <a:chOff x="611560" y="1484784"/>
            <a:chExt cx="3816424" cy="5373216"/>
          </a:xfrm>
        </p:grpSpPr>
        <p:pic>
          <p:nvPicPr>
            <p:cNvPr id="21507" name="Picture 3" descr="M:\Pole COMMU\En cours\IMIO\IMIO-15-15366-Concept\04 PDF client\PPT\IMIO-15-15366-PPT-cr-010615-r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389455"/>
              <a:ext cx="3240360" cy="4468545"/>
            </a:xfrm>
            <a:prstGeom prst="rect">
              <a:avLst/>
            </a:prstGeom>
            <a:noFill/>
          </p:spPr>
        </p:pic>
        <p:pic>
          <p:nvPicPr>
            <p:cNvPr id="21508" name="Picture 4" descr="M:\Pole COMMU\En cours\IMIO\IMIO-15-15366-Concept\04 PDF client\PPT\IMIO-15-15366-PPT-cr-010615-r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484784"/>
              <a:ext cx="3744416" cy="1008112"/>
            </a:xfrm>
            <a:prstGeom prst="rect">
              <a:avLst/>
            </a:prstGeom>
            <a:noFill/>
          </p:spPr>
        </p:pic>
      </p:grpSp>
      <p:sp>
        <p:nvSpPr>
          <p:cNvPr id="9" name="Arrondir un rectangle avec un coin du même côté 8"/>
          <p:cNvSpPr/>
          <p:nvPr/>
        </p:nvSpPr>
        <p:spPr>
          <a:xfrm>
            <a:off x="5220072" y="2935280"/>
            <a:ext cx="2808312" cy="2462674"/>
          </a:xfrm>
          <a:prstGeom prst="round2SameRect">
            <a:avLst>
              <a:gd name="adj1" fmla="val 24628"/>
              <a:gd name="adj2" fmla="val 0"/>
            </a:avLst>
          </a:prstGeom>
          <a:noFill/>
          <a:ln w="12700">
            <a:solidFill>
              <a:srgbClr val="DE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067944" y="539342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DE007B"/>
                </a:solidFill>
              </a:rPr>
              <a:t>http://</a:t>
            </a:r>
            <a:r>
              <a:rPr lang="fr-FR" sz="2800" dirty="0" err="1">
                <a:solidFill>
                  <a:srgbClr val="DE007B"/>
                </a:solidFill>
              </a:rPr>
              <a:t>www.imio.be</a:t>
            </a:r>
            <a:r>
              <a:rPr lang="fr-FR" sz="2800" dirty="0">
                <a:solidFill>
                  <a:srgbClr val="DE007B"/>
                </a:solidFill>
              </a:rPr>
              <a:t>/produits/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18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3258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968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Module 1 : Installer/mettre à jour l’application mobile </a:t>
            </a:r>
            <a:r>
              <a:rPr lang="fr-FR" dirty="0" err="1"/>
              <a:t>iA.AES</a:t>
            </a:r>
            <a:r>
              <a:rPr lang="fr-FR" dirty="0"/>
              <a:t> sur smartphones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Module 2 : Configurer l’application mobile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Module 3 : Utilisation au quotidien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Module 4 : Suivre les transmissions/présences dans </a:t>
            </a:r>
            <a:r>
              <a:rPr lang="fr-FR" dirty="0" err="1"/>
              <a:t>iA.AES</a:t>
            </a:r>
            <a:endParaRPr lang="fr-FR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DE007B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DE007B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DE007B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311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BE" dirty="0"/>
              <a:t>Module 1 : installer/mettre à jour l’app mobile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340768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85750" lvl="0" indent="-285750">
              <a:buFont typeface="Arial"/>
              <a:buChar char="•"/>
            </a:pP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3</a:t>
            </a:fld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330ECB-30A3-A48B-64A6-F27884B9E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40" y="2348880"/>
            <a:ext cx="3773320" cy="35534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A718FB2-BA92-9F97-8602-D57EF2069283}"/>
              </a:ext>
            </a:extLst>
          </p:cNvPr>
          <p:cNvSpPr txBox="1"/>
          <p:nvPr/>
        </p:nvSpPr>
        <p:spPr>
          <a:xfrm>
            <a:off x="827584" y="148478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DE007B"/>
                </a:solidFill>
              </a:rPr>
              <a:t>Etape 1 : </a:t>
            </a:r>
            <a:r>
              <a:rPr lang="fr-BE" dirty="0"/>
              <a:t>scanner le QR-code ci-dessous et cliquer sur le lien proposé </a:t>
            </a:r>
          </a:p>
        </p:txBody>
      </p:sp>
    </p:spTree>
    <p:extLst>
      <p:ext uri="{BB962C8B-B14F-4D97-AF65-F5344CB8AC3E}">
        <p14:creationId xmlns:p14="http://schemas.microsoft.com/office/powerpoint/2010/main" val="185759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BE" dirty="0"/>
              <a:t>Module 1 : Installer/mettre à jour l’app mobile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340768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85750" lvl="0" indent="-285750">
              <a:buFont typeface="Arial"/>
              <a:buChar char="•"/>
            </a:pP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4</a:t>
            </a:fld>
            <a:endParaRPr lang="fr-BE" dirty="0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ECEA85-A61E-7146-A2BF-743989922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52" y="2815021"/>
            <a:ext cx="1619400" cy="35086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D626859-4348-4D67-1FD9-4AF6C2291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68" y="3015896"/>
            <a:ext cx="1433976" cy="31069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F9F4A0-58D3-7048-857E-2250A708654F}"/>
              </a:ext>
            </a:extLst>
          </p:cNvPr>
          <p:cNvSpPr/>
          <p:nvPr/>
        </p:nvSpPr>
        <p:spPr>
          <a:xfrm>
            <a:off x="2004378" y="4690882"/>
            <a:ext cx="91143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70D39D-9730-A919-91FE-233D7A4AD0B7}"/>
              </a:ext>
            </a:extLst>
          </p:cNvPr>
          <p:cNvSpPr/>
          <p:nvPr/>
        </p:nvSpPr>
        <p:spPr>
          <a:xfrm>
            <a:off x="5796136" y="5635400"/>
            <a:ext cx="386308" cy="313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74EC0E6-799E-86D2-A6C9-5C50413B32F6}"/>
              </a:ext>
            </a:extLst>
          </p:cNvPr>
          <p:cNvSpPr txBox="1"/>
          <p:nvPr/>
        </p:nvSpPr>
        <p:spPr>
          <a:xfrm>
            <a:off x="827584" y="134076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DE007B"/>
                </a:solidFill>
              </a:rPr>
              <a:t>Etape 2 </a:t>
            </a:r>
            <a:r>
              <a:rPr lang="fr-BE" dirty="0"/>
              <a:t>: Si un message invoquant un fichier corrompu, cliquez sur « Télécharger quand même ».</a:t>
            </a:r>
          </a:p>
          <a:p>
            <a:endParaRPr lang="fr-BE" dirty="0"/>
          </a:p>
          <a:p>
            <a:r>
              <a:rPr lang="fr-BE" dirty="0">
                <a:solidFill>
                  <a:srgbClr val="DE007B"/>
                </a:solidFill>
              </a:rPr>
              <a:t>Etape 3 </a:t>
            </a:r>
            <a:r>
              <a:rPr lang="fr-BE" dirty="0"/>
              <a:t>: Cliquez sur « Installer ».</a:t>
            </a:r>
          </a:p>
        </p:txBody>
      </p:sp>
    </p:spTree>
    <p:extLst>
      <p:ext uri="{BB962C8B-B14F-4D97-AF65-F5344CB8AC3E}">
        <p14:creationId xmlns:p14="http://schemas.microsoft.com/office/powerpoint/2010/main" val="118460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BE" dirty="0"/>
              <a:t>Module 1 : Installer/mettre à jour l’app mobile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340768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85750" lvl="0" indent="-285750">
              <a:buFont typeface="Arial"/>
              <a:buChar char="•"/>
            </a:pP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5C317B-2E0A-BB77-6B67-956DF646EA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12371"/>
            <a:ext cx="2313774" cy="501317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933218F-3FD4-5268-FA3F-4A9D780A193B}"/>
              </a:ext>
            </a:extLst>
          </p:cNvPr>
          <p:cNvSpPr txBox="1"/>
          <p:nvPr/>
        </p:nvSpPr>
        <p:spPr>
          <a:xfrm>
            <a:off x="3793921" y="1253242"/>
            <a:ext cx="42484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/>
              <a:t>Identifiant de l’appareil : dans votre </a:t>
            </a:r>
            <a:r>
              <a:rPr lang="fr-BE" sz="1200" dirty="0" err="1"/>
              <a:t>iA.AES</a:t>
            </a:r>
            <a:r>
              <a:rPr lang="fr-BE" sz="1200" dirty="0"/>
              <a:t>, onglet « Smartphones », correspond au chiffre indiqué à la colonne de gauche associé au lieu d’accueil.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5B36ED-FF05-9D57-647B-5E5A4934A69F}"/>
              </a:ext>
            </a:extLst>
          </p:cNvPr>
          <p:cNvSpPr txBox="1"/>
          <p:nvPr/>
        </p:nvSpPr>
        <p:spPr>
          <a:xfrm>
            <a:off x="3787890" y="2024775"/>
            <a:ext cx="42484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/>
              <a:t>Identifiant de la commune : nom de votre commune, sans majuscule, sans accent et sans espaces. </a:t>
            </a:r>
            <a:br>
              <a:rPr lang="fr-BE" sz="1200" dirty="0"/>
            </a:br>
            <a:r>
              <a:rPr lang="fr-BE" sz="1200" dirty="0"/>
              <a:t>Ex : </a:t>
            </a:r>
            <a:r>
              <a:rPr lang="fr-BE" sz="1200" dirty="0" err="1"/>
              <a:t>liege</a:t>
            </a:r>
            <a:endParaRPr lang="fr-BE" sz="1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0B35A9-523E-1018-E0BA-A8944497563C}"/>
              </a:ext>
            </a:extLst>
          </p:cNvPr>
          <p:cNvSpPr txBox="1"/>
          <p:nvPr/>
        </p:nvSpPr>
        <p:spPr>
          <a:xfrm>
            <a:off x="3791769" y="2814184"/>
            <a:ext cx="42445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/>
              <a:t>Ne cliquez pas encore sur « Mot de passe de la configuration », vous le ferez plus tard.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D0E92D3-B33E-04F3-3E3A-6F05C2E72EC4}"/>
              </a:ext>
            </a:extLst>
          </p:cNvPr>
          <p:cNvSpPr txBox="1"/>
          <p:nvPr/>
        </p:nvSpPr>
        <p:spPr>
          <a:xfrm>
            <a:off x="3807217" y="3442640"/>
            <a:ext cx="42445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/>
              <a:t>Identifiants des implantations : ne cliquez pas dessus, vous le ferez plus tard.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3EC42EF-10FF-C5FE-D6AE-818127B113E3}"/>
              </a:ext>
            </a:extLst>
          </p:cNvPr>
          <p:cNvSpPr txBox="1"/>
          <p:nvPr/>
        </p:nvSpPr>
        <p:spPr>
          <a:xfrm>
            <a:off x="3787891" y="4038445"/>
            <a:ext cx="42639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/>
              <a:t>Activez « Encodage manuel ».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6155C7B-05F4-3E18-AD54-13679683190A}"/>
              </a:ext>
            </a:extLst>
          </p:cNvPr>
          <p:cNvSpPr txBox="1"/>
          <p:nvPr/>
        </p:nvSpPr>
        <p:spPr>
          <a:xfrm>
            <a:off x="3781649" y="4379687"/>
            <a:ext cx="42639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/>
              <a:t>Activez « Afficher les pointages après l’encodage ».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942EDE-BF2A-9514-5205-7806BE2A1BBA}"/>
              </a:ext>
            </a:extLst>
          </p:cNvPr>
          <p:cNvSpPr txBox="1"/>
          <p:nvPr/>
        </p:nvSpPr>
        <p:spPr>
          <a:xfrm>
            <a:off x="3784360" y="4739930"/>
            <a:ext cx="426120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/>
              <a:t>Laissez sur « 3 » le paramétrage du nombre de lettres minimum pour la recherche lors de l’encodage manuel.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AA6D643-F3D2-DD65-719D-F1B149881F02}"/>
              </a:ext>
            </a:extLst>
          </p:cNvPr>
          <p:cNvSpPr txBox="1"/>
          <p:nvPr/>
        </p:nvSpPr>
        <p:spPr>
          <a:xfrm>
            <a:off x="1331640" y="5517232"/>
            <a:ext cx="678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DE007B"/>
                </a:solidFill>
              </a:rPr>
              <a:t>Cliquez ensuite sur l’icône en haut à droite.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1DD1EC8-138B-0A2B-9786-94068061F916}"/>
              </a:ext>
            </a:extLst>
          </p:cNvPr>
          <p:cNvSpPr/>
          <p:nvPr/>
        </p:nvSpPr>
        <p:spPr>
          <a:xfrm>
            <a:off x="3059832" y="1700808"/>
            <a:ext cx="297550" cy="288166"/>
          </a:xfrm>
          <a:prstGeom prst="ellipse">
            <a:avLst/>
          </a:prstGeom>
          <a:noFill/>
          <a:ln w="57150">
            <a:solidFill>
              <a:srgbClr val="DE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CB504C6-A6FE-046B-061A-A0E756D5F14C}"/>
              </a:ext>
            </a:extLst>
          </p:cNvPr>
          <p:cNvCxnSpPr/>
          <p:nvPr/>
        </p:nvCxnSpPr>
        <p:spPr>
          <a:xfrm flipV="1">
            <a:off x="3357382" y="2024775"/>
            <a:ext cx="0" cy="3276433"/>
          </a:xfrm>
          <a:prstGeom prst="straightConnector1">
            <a:avLst/>
          </a:prstGeom>
          <a:ln w="38100">
            <a:solidFill>
              <a:srgbClr val="DE00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7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BE" dirty="0"/>
              <a:t>Module 1 : Installer/mettre à jour l’app mobile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340768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85750" lvl="0" indent="-285750">
              <a:buFont typeface="Arial"/>
              <a:buChar char="•"/>
            </a:pP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5C317B-2E0A-BB77-6B67-956DF646EA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12371"/>
            <a:ext cx="2313774" cy="501317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00B35A9-523E-1018-E0BA-A8944497563C}"/>
              </a:ext>
            </a:extLst>
          </p:cNvPr>
          <p:cNvSpPr txBox="1"/>
          <p:nvPr/>
        </p:nvSpPr>
        <p:spPr>
          <a:xfrm>
            <a:off x="3781648" y="2866138"/>
            <a:ext cx="43064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/>
              <a:t>Indiquez le mot de passe fourni par </a:t>
            </a:r>
            <a:r>
              <a:rPr lang="fr-BE" sz="1200" dirty="0" err="1"/>
              <a:t>iMio</a:t>
            </a:r>
            <a:r>
              <a:rPr lang="fr-BE" sz="1200" dirty="0"/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D0E92D3-B33E-04F3-3E3A-6F05C2E72EC4}"/>
              </a:ext>
            </a:extLst>
          </p:cNvPr>
          <p:cNvSpPr txBox="1"/>
          <p:nvPr/>
        </p:nvSpPr>
        <p:spPr>
          <a:xfrm>
            <a:off x="3807217" y="3442640"/>
            <a:ext cx="43064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/>
              <a:t>Identifiants des implantations : vérifiez qu’il y a bien un ou plusieurs chiffres cochés dans la liste.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AA6D643-F3D2-DD65-719D-F1B149881F02}"/>
              </a:ext>
            </a:extLst>
          </p:cNvPr>
          <p:cNvSpPr txBox="1"/>
          <p:nvPr/>
        </p:nvSpPr>
        <p:spPr>
          <a:xfrm>
            <a:off x="1331640" y="5517232"/>
            <a:ext cx="678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Cliquez à nouveau sur l’icône en haut à droite.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68BA31E-BBED-BE4C-CD0E-F6B46D9F2AFA}"/>
              </a:ext>
            </a:extLst>
          </p:cNvPr>
          <p:cNvSpPr/>
          <p:nvPr/>
        </p:nvSpPr>
        <p:spPr>
          <a:xfrm>
            <a:off x="3059832" y="1700808"/>
            <a:ext cx="297550" cy="288166"/>
          </a:xfrm>
          <a:prstGeom prst="ellipse">
            <a:avLst/>
          </a:prstGeom>
          <a:noFill/>
          <a:ln w="57150">
            <a:solidFill>
              <a:srgbClr val="DE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732194B-8730-642F-6034-D09C24D35D0F}"/>
              </a:ext>
            </a:extLst>
          </p:cNvPr>
          <p:cNvCxnSpPr/>
          <p:nvPr/>
        </p:nvCxnSpPr>
        <p:spPr>
          <a:xfrm flipV="1">
            <a:off x="3357382" y="2024775"/>
            <a:ext cx="0" cy="3276433"/>
          </a:xfrm>
          <a:prstGeom prst="straightConnector1">
            <a:avLst/>
          </a:prstGeom>
          <a:ln w="38100">
            <a:solidFill>
              <a:srgbClr val="DE00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91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BE" dirty="0"/>
              <a:t>Module 2 : Utiliser l’application mobile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340768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85750" lvl="0" indent="-285750">
              <a:buFont typeface="Arial"/>
              <a:buChar char="•"/>
            </a:pP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EAAE602-019C-EA6F-9690-9AE3AF81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4630"/>
            <a:ext cx="9144000" cy="15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BE" dirty="0"/>
              <a:t>Module 2 : Utiliser l’application mobile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340768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85750" lvl="0" indent="-285750">
              <a:buFont typeface="Arial"/>
              <a:buChar char="•"/>
            </a:pP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812F84-572C-E32F-9EB9-D6A28E98F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77" y="1488166"/>
            <a:ext cx="2158679" cy="46771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094BBCB-9194-1047-025C-60305E7B7D64}"/>
              </a:ext>
            </a:extLst>
          </p:cNvPr>
          <p:cNvSpPr txBox="1"/>
          <p:nvPr/>
        </p:nvSpPr>
        <p:spPr>
          <a:xfrm>
            <a:off x="4283968" y="1772816"/>
            <a:ext cx="360040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Voici la page d’accueil de votre application mobile. </a:t>
            </a:r>
          </a:p>
          <a:p>
            <a:r>
              <a:rPr lang="fr-BE" dirty="0"/>
              <a:t>Vous y trouverez en temps voulu les pointages des enfants scannés. </a:t>
            </a:r>
          </a:p>
          <a:p>
            <a:endParaRPr lang="fr-BE" dirty="0"/>
          </a:p>
          <a:p>
            <a:r>
              <a:rPr lang="fr-BE" dirty="0"/>
              <a:t>Le </a:t>
            </a:r>
            <a:r>
              <a:rPr lang="fr-BE" dirty="0">
                <a:solidFill>
                  <a:srgbClr val="00B050"/>
                </a:solidFill>
              </a:rPr>
              <a:t>bouton vert « Entrée » </a:t>
            </a:r>
            <a:r>
              <a:rPr lang="fr-BE" dirty="0"/>
              <a:t>permet de scanner en entrée, le matin.</a:t>
            </a:r>
          </a:p>
          <a:p>
            <a:endParaRPr lang="fr-BE" dirty="0"/>
          </a:p>
          <a:p>
            <a:r>
              <a:rPr lang="fr-BE" dirty="0"/>
              <a:t>Le </a:t>
            </a:r>
            <a:r>
              <a:rPr lang="fr-BE" dirty="0">
                <a:solidFill>
                  <a:srgbClr val="FF0000"/>
                </a:solidFill>
              </a:rPr>
              <a:t>bouton rouge « Sortie » </a:t>
            </a:r>
            <a:r>
              <a:rPr lang="fr-BE" dirty="0"/>
              <a:t>permet de scanner en sortie, le soir. </a:t>
            </a:r>
          </a:p>
          <a:p>
            <a:endParaRPr lang="fr-BE" dirty="0"/>
          </a:p>
          <a:p>
            <a:r>
              <a:rPr lang="fr-BE" dirty="0"/>
              <a:t>Avant toute chose, chaque matin, cliquez sur le bouton de synchronisation représenté par une icône « nuage ».</a:t>
            </a:r>
          </a:p>
          <a:p>
            <a:endParaRPr lang="fr-B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DB9BB27-7F4E-FF97-16A4-EE8B43671133}"/>
              </a:ext>
            </a:extLst>
          </p:cNvPr>
          <p:cNvSpPr/>
          <p:nvPr/>
        </p:nvSpPr>
        <p:spPr>
          <a:xfrm>
            <a:off x="2483768" y="1628733"/>
            <a:ext cx="297550" cy="288166"/>
          </a:xfrm>
          <a:prstGeom prst="ellipse">
            <a:avLst/>
          </a:prstGeom>
          <a:noFill/>
          <a:ln w="57150">
            <a:solidFill>
              <a:srgbClr val="DE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B6BCC9A-2B9D-F387-285E-9F5995C08E3C}"/>
              </a:ext>
            </a:extLst>
          </p:cNvPr>
          <p:cNvCxnSpPr/>
          <p:nvPr/>
        </p:nvCxnSpPr>
        <p:spPr>
          <a:xfrm flipH="1" flipV="1">
            <a:off x="2781318" y="2060848"/>
            <a:ext cx="1358634" cy="3168352"/>
          </a:xfrm>
          <a:prstGeom prst="straightConnector1">
            <a:avLst/>
          </a:prstGeom>
          <a:ln w="38100">
            <a:solidFill>
              <a:srgbClr val="DE00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0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7608"/>
            <a:ext cx="7488832" cy="1124744"/>
          </a:xfrm>
        </p:spPr>
        <p:txBody>
          <a:bodyPr/>
          <a:lstStyle/>
          <a:p>
            <a:r>
              <a:rPr lang="fr-BE" dirty="0"/>
              <a:t>Module 2 : Utiliser l’application mobile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340768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85750" lvl="0" indent="-285750">
              <a:buFont typeface="Arial"/>
              <a:buChar char="•"/>
            </a:pP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401B77-29C5-4FAC-A8D4-581DD1ED0688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4DD57D-849D-5EC7-6431-EF06AA00D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98296"/>
            <a:ext cx="2335175" cy="505954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23E25F7-26E8-4150-8406-B3B8F95F7332}"/>
              </a:ext>
            </a:extLst>
          </p:cNvPr>
          <p:cNvSpPr txBox="1"/>
          <p:nvPr/>
        </p:nvSpPr>
        <p:spPr>
          <a:xfrm>
            <a:off x="4644008" y="3928068"/>
            <a:ext cx="38884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Cliquez sur « Synchroniser maintenant »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AB7FC4E-5FD4-C7AB-13B9-8BC29E08E8D4}"/>
              </a:ext>
            </a:extLst>
          </p:cNvPr>
          <p:cNvCxnSpPr/>
          <p:nvPr/>
        </p:nvCxnSpPr>
        <p:spPr>
          <a:xfrm flipH="1">
            <a:off x="3522799" y="4579387"/>
            <a:ext cx="905185" cy="1153869"/>
          </a:xfrm>
          <a:prstGeom prst="straightConnector1">
            <a:avLst/>
          </a:prstGeom>
          <a:ln w="38100">
            <a:solidFill>
              <a:srgbClr val="DE00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164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Affichage à l'écran (4:3)</PresentationFormat>
  <Paragraphs>136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Thème Office</vt:lpstr>
      <vt:lpstr>Présentation PowerPoint</vt:lpstr>
      <vt:lpstr>Sommaire</vt:lpstr>
      <vt:lpstr>Module 1 : installer/mettre à jour l’app mobile</vt:lpstr>
      <vt:lpstr>Module 1 : Installer/mettre à jour l’app mobile</vt:lpstr>
      <vt:lpstr>Module 1 : Installer/mettre à jour l’app mobile</vt:lpstr>
      <vt:lpstr>Module 1 : Installer/mettre à jour l’app mobile</vt:lpstr>
      <vt:lpstr>Module 2 : Utiliser l’application mobile</vt:lpstr>
      <vt:lpstr>Module 2 : Utiliser l’application mobile</vt:lpstr>
      <vt:lpstr>Module 2 : Utiliser l’application mobile</vt:lpstr>
      <vt:lpstr>Module 2 : Utiliser l’application mobile</vt:lpstr>
      <vt:lpstr>Module 2 : Utiliser l’application mobile</vt:lpstr>
      <vt:lpstr>Module 2 : Utiliser l’application mobile</vt:lpstr>
      <vt:lpstr>Module 2 : Utiliser l’application mobile</vt:lpstr>
      <vt:lpstr>Module 1 : Installer/mettre à jour l’app mobile</vt:lpstr>
      <vt:lpstr>Module 2 : Vérifier les transmissions</vt:lpstr>
      <vt:lpstr>Module 2 : Vérifier les transmissions</vt:lpstr>
      <vt:lpstr>Module 2 : Vérifier les transmissions</vt:lpstr>
      <vt:lpstr>Merci pour votre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Caroline Frippiat</dc:creator>
  <cp:keywords/>
  <dc:description/>
  <cp:lastModifiedBy>Caroline Frippiat</cp:lastModifiedBy>
  <cp:revision>484</cp:revision>
  <cp:lastPrinted>2022-09-22T06:26:56Z</cp:lastPrinted>
  <dcterms:created xsi:type="dcterms:W3CDTF">2015-06-01T13:51:04Z</dcterms:created>
  <dcterms:modified xsi:type="dcterms:W3CDTF">2023-02-09T14:35:33Z</dcterms:modified>
  <cp:category/>
</cp:coreProperties>
</file>